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59" r:id="rId4"/>
    <p:sldId id="261" r:id="rId5"/>
    <p:sldId id="262" r:id="rId6"/>
    <p:sldId id="257" r:id="rId7"/>
    <p:sldId id="258" r:id="rId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shroomexpert.com/glossary.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14282" y="214290"/>
            <a:ext cx="8715436" cy="61199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Genus 2:</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Cordyceps </a:t>
            </a:r>
            <a:r>
              <a:rPr kumimoji="0" lang="en-US" sz="24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militaris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genus </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Cordyceps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consists of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clublike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a:rPr>
              <a:t>parasites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that attack underground puffballs or insects. </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 </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militaris</a:t>
            </a:r>
            <a:r>
              <a:rPr kumimoji="0" lang="en-US" sz="2400" b="0" i="0" u="none" strike="noStrike" cap="none" normalizeH="0" baseline="0" dirty="0" err="1" smtClean="0">
                <a:ln>
                  <a:noFill/>
                </a:ln>
                <a:solidFill>
                  <a:schemeClr val="tx1"/>
                </a:solidFill>
                <a:effectLst/>
                <a:latin typeface="Times New Roman" pitchFamily="18" charset="0"/>
                <a:ea typeface="AdvP4CD4B8" charset="-120"/>
                <a:cs typeface="Times New Roman" pitchFamily="18" charset="0"/>
              </a:rPr>
              <a:t>forms</a:t>
            </a:r>
            <a:r>
              <a:rPr kumimoji="0" lang="en-US" sz="24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 club-shaped orange- or red-</a:t>
            </a:r>
            <a:r>
              <a:rPr kumimoji="0" lang="en-US" sz="2400" b="0" i="0" u="none" strike="noStrike" cap="none" normalizeH="0" baseline="0" dirty="0" err="1" smtClean="0">
                <a:ln>
                  <a:noFill/>
                </a:ln>
                <a:solidFill>
                  <a:schemeClr val="tx1"/>
                </a:solidFill>
                <a:effectLst/>
                <a:latin typeface="Times New Roman" pitchFamily="18" charset="0"/>
                <a:ea typeface="AdvP4CD4B8" charset="-120"/>
                <a:cs typeface="Times New Roman" pitchFamily="18" charset="0"/>
              </a:rPr>
              <a:t>coloured</a:t>
            </a:r>
            <a:r>
              <a:rPr kumimoji="0" lang="en-US" sz="24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dvP4CD4B8" charset="-120"/>
                <a:cs typeface="Times New Roman" pitchFamily="18" charset="0"/>
              </a:rPr>
              <a:t>stromata</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it is pretty much the coolest mushroom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ever,</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militaris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the best-known and most frequently collected bug-killing </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Cordyceps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but there are dozens of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entomogenous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species in North America. The victim for</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 </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militaris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a pupa or larva (usually of a butterfly or moth). Its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a:rPr>
              <a:t>mycelium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colonizes the living insect and mummifies it, keeping it alive just long enough to generate the biomass it needs to produce the mushroom  that allows the</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Cordyceps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reproduce.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85720" y="285728"/>
            <a:ext cx="8429684" cy="51855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Life cycle of :</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Cordyceps</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militaris</a:t>
            </a:r>
            <a:endParaRPr kumimoji="0" lang="en-US" sz="28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AdvP4CD4B8" charset="-120"/>
                <a:cs typeface="Times New Roman" pitchFamily="18" charset="0"/>
              </a:rPr>
              <a:t>Ascospore</a:t>
            </a:r>
            <a:r>
              <a:rPr kumimoji="0" lang="en-US" sz="28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 segments or conidia come into contact with the integument of a pupa, germination occurs and is followed by penetration of the cuticle, aided by the secretion of </a:t>
            </a:r>
            <a:r>
              <a:rPr kumimoji="0" lang="en-US" sz="2800" b="0" i="0" u="none" strike="noStrike" cap="none" normalizeH="0" baseline="0" dirty="0" err="1" smtClean="0">
                <a:ln>
                  <a:noFill/>
                </a:ln>
                <a:solidFill>
                  <a:schemeClr val="tx1"/>
                </a:solidFill>
                <a:effectLst/>
                <a:latin typeface="Times New Roman" pitchFamily="18" charset="0"/>
                <a:ea typeface="AdvP4CD4B8" charset="-120"/>
                <a:cs typeface="Times New Roman" pitchFamily="18" charset="0"/>
              </a:rPr>
              <a:t>chitinolytic</a:t>
            </a:r>
            <a:r>
              <a:rPr kumimoji="0" lang="en-US" sz="28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 enzymes. Soon after penetration, cylindrical hyphal bodies appear in the </a:t>
            </a:r>
            <a:r>
              <a:rPr kumimoji="0" lang="en-US" sz="2800" b="0" i="0" u="none" strike="noStrike" cap="none" normalizeH="0" baseline="0" dirty="0" err="1" smtClean="0">
                <a:ln>
                  <a:noFill/>
                </a:ln>
                <a:solidFill>
                  <a:schemeClr val="tx1"/>
                </a:solidFill>
                <a:effectLst/>
                <a:latin typeface="Times New Roman" pitchFamily="18" charset="0"/>
                <a:ea typeface="AdvP4CD4B8" charset="-120"/>
                <a:cs typeface="Times New Roman" pitchFamily="18" charset="0"/>
              </a:rPr>
              <a:t>haemocoel</a:t>
            </a:r>
            <a:r>
              <a:rPr kumimoji="0" lang="en-US" sz="28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 The hyphal bodies increase in number by budding, and become distributed within the insect’s body.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14282" y="214290"/>
            <a:ext cx="8715436" cy="44579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Death of the insect is probably associated with the secretion of the toxin </a:t>
            </a:r>
            <a:r>
              <a:rPr kumimoji="0" lang="en-US" sz="2400" b="0" i="0" u="none" strike="noStrike" cap="none" normalizeH="0" baseline="0" dirty="0" err="1" smtClean="0">
                <a:ln>
                  <a:noFill/>
                </a:ln>
                <a:solidFill>
                  <a:schemeClr val="tx1"/>
                </a:solidFill>
                <a:effectLst/>
                <a:latin typeface="Times New Roman" pitchFamily="18" charset="0"/>
                <a:ea typeface="AdvP4CD4B8" charset="-120"/>
                <a:cs typeface="Times New Roman" pitchFamily="18" charset="0"/>
              </a:rPr>
              <a:t>cordycepin</a:t>
            </a:r>
            <a:r>
              <a:rPr kumimoji="0" lang="en-US" sz="24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 (3’-deoxyadenosine) which also accumulates in the </a:t>
            </a:r>
            <a:r>
              <a:rPr kumimoji="0" lang="en-US" sz="2400" b="0" i="0" u="none" strike="noStrike" cap="none" normalizeH="0" baseline="0" dirty="0" err="1" smtClean="0">
                <a:ln>
                  <a:noFill/>
                </a:ln>
                <a:solidFill>
                  <a:schemeClr val="tx1"/>
                </a:solidFill>
                <a:effectLst/>
                <a:latin typeface="Times New Roman" pitchFamily="18" charset="0"/>
                <a:ea typeface="AdvP4CD4B8" charset="-120"/>
                <a:cs typeface="Times New Roman" pitchFamily="18" charset="0"/>
              </a:rPr>
              <a:t>perithecial</a:t>
            </a:r>
            <a:r>
              <a:rPr kumimoji="0" lang="en-US" sz="24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dvP4CD4B8" charset="-120"/>
                <a:cs typeface="Times New Roman" pitchFamily="18" charset="0"/>
              </a:rPr>
              <a:t>stroma</a:t>
            </a:r>
            <a:r>
              <a:rPr kumimoji="0" lang="en-US" sz="24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 ( After death some 5 days after infection, mycelial growth takes place and the body of the dead insect becomes transformed into a </a:t>
            </a:r>
            <a:r>
              <a:rPr kumimoji="0" lang="en-US" sz="2400" b="0" i="0" u="none" strike="noStrike" cap="none" normalizeH="0" baseline="0" dirty="0" err="1" smtClean="0">
                <a:ln>
                  <a:noFill/>
                </a:ln>
                <a:solidFill>
                  <a:schemeClr val="tx1"/>
                </a:solidFill>
                <a:effectLst/>
                <a:latin typeface="Times New Roman" pitchFamily="18" charset="0"/>
                <a:ea typeface="AdvP4CD4B8" charset="-120"/>
                <a:cs typeface="Times New Roman" pitchFamily="18" charset="0"/>
              </a:rPr>
              <a:t>sclerotium</a:t>
            </a:r>
            <a:r>
              <a:rPr kumimoji="0" lang="en-US" sz="24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 Under suitable conditions one or more </a:t>
            </a:r>
            <a:r>
              <a:rPr kumimoji="0" lang="en-US" sz="2400" b="0" i="0" u="none" strike="noStrike" cap="none" normalizeH="0" baseline="0" dirty="0" err="1" smtClean="0">
                <a:ln>
                  <a:noFill/>
                </a:ln>
                <a:solidFill>
                  <a:schemeClr val="tx1"/>
                </a:solidFill>
                <a:effectLst/>
                <a:latin typeface="Times New Roman" pitchFamily="18" charset="0"/>
                <a:ea typeface="AdvP4CD4B8" charset="-120"/>
                <a:cs typeface="Times New Roman" pitchFamily="18" charset="0"/>
              </a:rPr>
              <a:t>perithecial</a:t>
            </a:r>
            <a:r>
              <a:rPr kumimoji="0" lang="en-US" sz="24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dvP4CD4B8" charset="-120"/>
                <a:cs typeface="Times New Roman" pitchFamily="18" charset="0"/>
              </a:rPr>
              <a:t>stromata</a:t>
            </a:r>
            <a:r>
              <a:rPr kumimoji="0" lang="en-US" sz="24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 develop above ground, some 45-60 days post infection. </a:t>
            </a:r>
            <a:r>
              <a:rPr kumimoji="0" lang="en-US" sz="2400" b="0" i="0" u="none" strike="noStrike" cap="none" normalizeH="0" baseline="0" dirty="0" err="1" smtClean="0">
                <a:ln>
                  <a:noFill/>
                </a:ln>
                <a:solidFill>
                  <a:schemeClr val="tx1"/>
                </a:solidFill>
                <a:effectLst/>
                <a:latin typeface="Times New Roman" pitchFamily="18" charset="0"/>
                <a:ea typeface="AdvP4CD4B8" charset="-120"/>
                <a:cs typeface="Times New Roman" pitchFamily="18" charset="0"/>
              </a:rPr>
              <a:t>Perithecial</a:t>
            </a:r>
            <a:r>
              <a:rPr kumimoji="0" lang="en-US" sz="24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dvP4CD4B8" charset="-120"/>
                <a:cs typeface="Times New Roman" pitchFamily="18" charset="0"/>
              </a:rPr>
              <a:t>stromata</a:t>
            </a:r>
            <a:r>
              <a:rPr kumimoji="0" lang="en-US" sz="24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 can also form in pure culture on rice grain supplemented with </a:t>
            </a:r>
            <a:r>
              <a:rPr kumimoji="0" lang="en-US" sz="2400" b="0" i="0" u="none" strike="noStrike" cap="none" normalizeH="0" baseline="0" dirty="0" err="1" smtClean="0">
                <a:ln>
                  <a:noFill/>
                </a:ln>
                <a:solidFill>
                  <a:schemeClr val="tx1"/>
                </a:solidFill>
                <a:effectLst/>
                <a:latin typeface="Times New Roman" pitchFamily="18" charset="0"/>
                <a:ea typeface="AdvP4CD4B8" charset="-120"/>
                <a:cs typeface="Times New Roman" pitchFamily="18" charset="0"/>
              </a:rPr>
              <a:t>haemoglobin</a:t>
            </a:r>
            <a:r>
              <a:rPr kumimoji="0" lang="en-US" sz="24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 or casein</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4282" y="214290"/>
            <a:ext cx="871543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tab pos="3746500" algn="l"/>
                <a:tab pos="5575300" algn="r"/>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Order 3: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Helotiales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tab pos="3746500" algn="l"/>
                <a:tab pos="5575300" algn="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They are present on the surface of soil, and they involved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operculate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inoperculate.Most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them are parasites and causes plant diseases</a:t>
            </a:r>
          </a:p>
          <a:p>
            <a:pPr marL="0" marR="0" lvl="0" indent="0" algn="just" defTabSz="914400" rtl="0" eaLnBrk="0" fontAlgn="base" latinLnBrk="0" hangingPunct="0">
              <a:lnSpc>
                <a:spcPct val="150000"/>
              </a:lnSpc>
              <a:spcBef>
                <a:spcPct val="0"/>
              </a:spcBef>
              <a:spcAft>
                <a:spcPct val="0"/>
              </a:spcAft>
              <a:buClrTx/>
              <a:buSzTx/>
              <a:buFontTx/>
              <a:buNone/>
              <a:tabLst>
                <a:tab pos="3746500" algn="l"/>
                <a:tab pos="5575300" algn="r"/>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Family: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Sclerotinaceae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tab pos="3746500" algn="l"/>
                <a:tab pos="5575300" algn="r"/>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Genus</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Sclerotinia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tab pos="3746500" algn="l"/>
                <a:tab pos="5575300" algn="r"/>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Species: </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fructicola</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24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Monilinia</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fracticola</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or </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 </a:t>
            </a:r>
            <a:r>
              <a:rPr kumimoji="0" lang="en-US" sz="24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laxa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which causes the brown rot of peach and other stone fruits.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14282" y="214290"/>
            <a:ext cx="8715436" cy="61199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 algn="justLow"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Life cycle of </a:t>
            </a:r>
            <a:r>
              <a:rPr kumimoji="0" lang="en-US" sz="24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Monilinia</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fracticola</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540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mycelium of </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 </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fracticola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which begins as a germ tube is emerging from the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ascospore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or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conidium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In the spring, invades a susceptible host, causing twig blight or leaf blight. Soon after the mycelium reaches a certain stage in its growth, it produces long, branched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conidiophore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 That rapidly breaks up into chains of oval or lemon-shaped conidia (C). The conidia break off easily from the chain and are scattered by the wind. If they reach a susceptible host, they germinate in the presence of water, each conidia produces a germ tube, invades the host, and thus spreads the disease (D).(</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Asexual cycle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8643998" cy="5831853"/>
          </a:xfrm>
          <a:prstGeom prst="rect">
            <a:avLst/>
          </a:prstGeom>
        </p:spPr>
        <p:txBody>
          <a:bodyPr wrap="square">
            <a:spAutoFit/>
          </a:bodyPr>
          <a:lstStyle/>
          <a:p>
            <a:pPr algn="l" rtl="0">
              <a:lnSpc>
                <a:spcPct val="150000"/>
              </a:lnSpc>
            </a:pPr>
            <a:r>
              <a:rPr lang="en-US" sz="2800" dirty="0" smtClean="0">
                <a:latin typeface="Times New Roman" pitchFamily="18" charset="0"/>
                <a:cs typeface="Times New Roman" pitchFamily="18" charset="0"/>
              </a:rPr>
              <a:t>The mycelium of the fungus spreads rapidly, secreting a head of powerful enzyme that dissolves the middle lamella of the host cells and renders tissues soft. Invasion of the soften tissues by the hyphae penetrate the entire fruit, which shrivels and mummifies (E). </a:t>
            </a:r>
            <a:r>
              <a:rPr lang="en-US" sz="2800" i="1" dirty="0" err="1" smtClean="0">
                <a:latin typeface="Times New Roman" pitchFamily="18" charset="0"/>
                <a:cs typeface="Times New Roman" pitchFamily="18" charset="0"/>
              </a:rPr>
              <a:t>Monilinia</a:t>
            </a:r>
            <a:r>
              <a:rPr lang="en-US" sz="2800" i="1" dirty="0" smtClean="0">
                <a:latin typeface="Times New Roman" pitchFamily="18" charset="0"/>
                <a:cs typeface="Times New Roman" pitchFamily="18" charset="0"/>
              </a:rPr>
              <a:t> fructicola</a:t>
            </a:r>
            <a:r>
              <a:rPr lang="en-US" sz="2800" dirty="0" smtClean="0">
                <a:latin typeface="Times New Roman" pitchFamily="18" charset="0"/>
                <a:cs typeface="Times New Roman" pitchFamily="18" charset="0"/>
              </a:rPr>
              <a:t> commonly produces </a:t>
            </a:r>
            <a:r>
              <a:rPr lang="en-US" sz="2800" dirty="0" err="1" smtClean="0">
                <a:latin typeface="Times New Roman" pitchFamily="18" charset="0"/>
                <a:cs typeface="Times New Roman" pitchFamily="18" charset="0"/>
              </a:rPr>
              <a:t>spermatia</a:t>
            </a:r>
            <a:r>
              <a:rPr lang="en-US" sz="2800" dirty="0" smtClean="0">
                <a:latin typeface="Times New Roman" pitchFamily="18" charset="0"/>
                <a:cs typeface="Times New Roman" pitchFamily="18" charset="0"/>
              </a:rPr>
              <a:t> (F&amp;H). The function of which no one has yet discovered?  Apothecial fundaments are formed in large numbers on peach mummies on the ground (G&amp;I). </a:t>
            </a:r>
            <a:endParaRPr lang="ar-IQ" sz="28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lum contrast="4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14282" y="214290"/>
            <a:ext cx="8715435" cy="6286544"/>
          </a:xfrm>
          <a:prstGeom prst="rect">
            <a:avLst/>
          </a:prstGeom>
          <a:noFill/>
          <a:ln>
            <a:noFill/>
          </a:ln>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432</Words>
  <PresentationFormat>عرض على الشاشة (3:4)‏</PresentationFormat>
  <Paragraphs>13</Paragraphs>
  <Slides>7</Slides>
  <Notes>0</Notes>
  <HiddenSlides>0</HiddenSlides>
  <MMClips>0</MMClips>
  <ScaleCrop>false</ScaleCrop>
  <HeadingPairs>
    <vt:vector size="4" baseType="variant">
      <vt:variant>
        <vt:lpstr>سمة</vt:lpstr>
      </vt:variant>
      <vt:variant>
        <vt:i4>1</vt:i4>
      </vt:variant>
      <vt:variant>
        <vt:lpstr>عناوين الشرائح</vt:lpstr>
      </vt:variant>
      <vt:variant>
        <vt:i4>7</vt:i4>
      </vt:variant>
    </vt:vector>
  </HeadingPairs>
  <TitlesOfParts>
    <vt:vector size="8" baseType="lpstr">
      <vt:lpstr>سمة Office</vt:lpstr>
      <vt:lpstr>الشريحة 1</vt:lpstr>
      <vt:lpstr>الشريحة 2</vt:lpstr>
      <vt:lpstr>الشريحة 3</vt:lpstr>
      <vt:lpstr>الشريحة 4</vt:lpstr>
      <vt:lpstr>الشريحة 5</vt:lpstr>
      <vt:lpstr>الشريحة 6</vt:lpstr>
      <vt:lpstr>الشريحة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SMART-waves</dc:creator>
  <cp:lastModifiedBy>SMART-waves</cp:lastModifiedBy>
  <cp:revision>2</cp:revision>
  <dcterms:created xsi:type="dcterms:W3CDTF">2019-11-27T15:21:00Z</dcterms:created>
  <dcterms:modified xsi:type="dcterms:W3CDTF">2019-11-27T15:28:55Z</dcterms:modified>
</cp:coreProperties>
</file>